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316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0ADA8-A49E-4480-943E-0A9CAF958359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C45CD-2C29-4572-9D75-29B34ED7D4C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1985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dirty="0" smtClean="0"/>
              <a:t>Vizsgatípus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Felkészítő tanfolyamon résztvevők száma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Felkészítő 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Vizsgára jelentkezettek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Vizsgán megjelentek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Sikeres vizsgát tett tisztviselők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vizsgacsoportok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Titkos 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152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136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531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526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szakvizsga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364 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405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387 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341 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21 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összesen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1047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 41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1150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1127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1003 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59 </a:t>
            </a:r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2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dirty="0" smtClean="0"/>
              <a:t>Vizsgatípus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Felkészítő tanfolyamon résztvevők száma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Felkészítő 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Vizsgára jelentkezettek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Vizsgán megjelentek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Sikeres vizsgát tett tisztviselők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vizsgacsoportok száma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Titkos 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152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159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136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8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Ügykezelői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alapvizsga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531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581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526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Közigazgatási szakvizsga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364 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3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405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387 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341 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21 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összesen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1047</a:t>
            </a:r>
            <a:endParaRPr lang="hu-HU" altLang="hu-HU" dirty="0" smtClean="0"/>
          </a:p>
          <a:p>
            <a:pPr eaLnBrk="1" fontAlgn="t" hangingPunct="1"/>
            <a:r>
              <a:rPr lang="hu-HU" altLang="hu-HU" b="1" dirty="0" smtClean="0"/>
              <a:t> 41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1150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 1127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1003 </a:t>
            </a:r>
            <a:endParaRPr lang="hu-HU" altLang="hu-HU" dirty="0" smtClean="0"/>
          </a:p>
          <a:p>
            <a:pPr eaLnBrk="1" fontAlgn="ctr" hangingPunct="1"/>
            <a:r>
              <a:rPr lang="hu-HU" altLang="hu-HU" b="1" dirty="0" smtClean="0"/>
              <a:t>59 </a:t>
            </a:r>
            <a:endParaRPr lang="hu-HU" altLang="hu-HU" dirty="0" smtClean="0"/>
          </a:p>
          <a:p>
            <a:endParaRPr lang="hu-HU" altLang="hu-HU" dirty="0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282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13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xmlns="" val="87730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14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xmlns="" val="374984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5981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6362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4557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828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5470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4263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9917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5391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0709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6063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295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9B4E7-0AE9-431A-A497-4D317E7A9485}" type="datetimeFigureOut">
              <a:rPr lang="hu-HU" smtClean="0"/>
              <a:pPr/>
              <a:t>2018. 11. 04.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58D9C-A845-45AA-A5B1-9FEBF06ADBA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8504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 belső piac szerkezete és joga</a:t>
            </a: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37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Árúk szabad mozgása</a:t>
            </a: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935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Árúk szabad mozgása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smtClean="0"/>
              <a:t>30. cikk: </a:t>
            </a:r>
            <a:r>
              <a:rPr lang="hu-HU" sz="2800" dirty="0"/>
              <a:t>A tagállamok között tilos bármilyen </a:t>
            </a:r>
            <a:r>
              <a:rPr lang="hu-HU" sz="2800" b="1" dirty="0"/>
              <a:t>behozatali vagy kiviteli vám </a:t>
            </a:r>
            <a:r>
              <a:rPr lang="hu-HU" sz="2800" dirty="0"/>
              <a:t>és azzal </a:t>
            </a:r>
            <a:r>
              <a:rPr lang="hu-HU" sz="2800" b="1" dirty="0"/>
              <a:t>azonos hatású díj</a:t>
            </a:r>
            <a:r>
              <a:rPr lang="hu-HU" sz="2800" dirty="0"/>
              <a:t>. </a:t>
            </a:r>
            <a:endParaRPr lang="hu-HU" sz="2800" dirty="0" smtClean="0"/>
          </a:p>
          <a:p>
            <a:r>
              <a:rPr lang="hu-HU" sz="2800" dirty="0" smtClean="0"/>
              <a:t>34</a:t>
            </a:r>
            <a:r>
              <a:rPr lang="hu-HU" sz="2800" dirty="0"/>
              <a:t>. cikk: a </a:t>
            </a:r>
            <a:r>
              <a:rPr lang="hu-HU" sz="2800" b="1" dirty="0"/>
              <a:t>behozatalra</a:t>
            </a:r>
            <a:r>
              <a:rPr lang="hu-HU" sz="2800" dirty="0"/>
              <a:t> vonatkozó minden </a:t>
            </a:r>
            <a:r>
              <a:rPr lang="hu-HU" sz="2800" b="1" dirty="0"/>
              <a:t>mennyiségi korlátozás </a:t>
            </a:r>
            <a:r>
              <a:rPr lang="hu-HU" sz="2800" dirty="0"/>
              <a:t>és azzal </a:t>
            </a:r>
            <a:r>
              <a:rPr lang="hu-HU" sz="2800" b="1" dirty="0"/>
              <a:t>azonos hatású intézkedés tilalma </a:t>
            </a:r>
          </a:p>
          <a:p>
            <a:r>
              <a:rPr lang="hu-HU" sz="2800" dirty="0" smtClean="0"/>
              <a:t>35</a:t>
            </a:r>
            <a:r>
              <a:rPr lang="hu-HU" sz="2800" dirty="0"/>
              <a:t>. cikk: a </a:t>
            </a:r>
            <a:r>
              <a:rPr lang="hu-HU" sz="2800" b="1" dirty="0"/>
              <a:t>kivitelre</a:t>
            </a:r>
            <a:r>
              <a:rPr lang="hu-HU" sz="2800" dirty="0"/>
              <a:t> vonatkozó </a:t>
            </a:r>
            <a:r>
              <a:rPr lang="hu-HU" sz="2800" dirty="0" smtClean="0"/>
              <a:t>ugyanezen tilalma </a:t>
            </a:r>
            <a:endParaRPr lang="hu-HU" sz="2800" dirty="0"/>
          </a:p>
          <a:p>
            <a:r>
              <a:rPr lang="hu-HU" sz="2800" dirty="0" smtClean="0"/>
              <a:t>36</a:t>
            </a:r>
            <a:r>
              <a:rPr lang="hu-HU" sz="2800" dirty="0"/>
              <a:t>. cikk: </a:t>
            </a:r>
            <a:r>
              <a:rPr lang="hu-HU" sz="2800" b="1" dirty="0"/>
              <a:t>kivételek</a:t>
            </a:r>
            <a:r>
              <a:rPr lang="hu-HU" sz="2800" dirty="0"/>
              <a:t> a 34. cikk és 35. cikk hatálya </a:t>
            </a:r>
            <a:r>
              <a:rPr lang="hu-HU" sz="2800" dirty="0" smtClean="0"/>
              <a:t>alól (igazoló körülmények) </a:t>
            </a:r>
          </a:p>
          <a:p>
            <a:r>
              <a:rPr lang="hu-HU" sz="2800" dirty="0" smtClean="0"/>
              <a:t>Nagyon erősen </a:t>
            </a:r>
            <a:r>
              <a:rPr lang="hu-HU" sz="2800" b="1" u="sng" dirty="0" smtClean="0"/>
              <a:t>luxemburgi esetjogban </a:t>
            </a:r>
            <a:r>
              <a:rPr lang="hu-HU" sz="2800" dirty="0" smtClean="0"/>
              <a:t>dolgozták ki</a:t>
            </a:r>
            <a:endParaRPr lang="hu-HU" sz="2800" dirty="0"/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6356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Vám </a:t>
            </a:r>
            <a:r>
              <a:rPr lang="hu-HU" sz="3600" b="1" dirty="0">
                <a:solidFill>
                  <a:srgbClr val="C00000"/>
                </a:solidFill>
              </a:rPr>
              <a:t>és azzal azonos hatású </a:t>
            </a:r>
            <a:r>
              <a:rPr lang="hu-HU" sz="3600" b="1" dirty="0" smtClean="0">
                <a:solidFill>
                  <a:srgbClr val="C00000"/>
                </a:solidFill>
              </a:rPr>
              <a:t>díj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30. cikk: </a:t>
            </a:r>
            <a:r>
              <a:rPr lang="hu-HU" sz="2800" dirty="0"/>
              <a:t>A tagállamok között tilos bármilyen </a:t>
            </a:r>
            <a:r>
              <a:rPr lang="hu-HU" sz="2800" b="1" dirty="0"/>
              <a:t>behozatali vagy kiviteli vám </a:t>
            </a:r>
            <a:r>
              <a:rPr lang="hu-HU" sz="2800" dirty="0"/>
              <a:t>és azzal </a:t>
            </a:r>
            <a:r>
              <a:rPr lang="hu-HU" sz="2800" b="1" dirty="0"/>
              <a:t>azonos hatású </a:t>
            </a:r>
            <a:r>
              <a:rPr lang="hu-HU" sz="2800" b="1" dirty="0" smtClean="0"/>
              <a:t>díj</a:t>
            </a:r>
          </a:p>
          <a:p>
            <a:r>
              <a:rPr lang="hu-HU" sz="2800" dirty="0" smtClean="0"/>
              <a:t>Mi </a:t>
            </a:r>
            <a:r>
              <a:rPr lang="hu-HU" sz="2800" b="1" dirty="0" smtClean="0"/>
              <a:t>vám?</a:t>
            </a:r>
            <a:endParaRPr lang="hu-HU" sz="2800" dirty="0"/>
          </a:p>
          <a:p>
            <a:pPr lvl="1"/>
            <a:r>
              <a:rPr lang="hu-HU" sz="2400" dirty="0" smtClean="0"/>
              <a:t>Formailag nem akként nevezik el tagállamok</a:t>
            </a:r>
          </a:p>
          <a:p>
            <a:pPr lvl="1"/>
            <a:r>
              <a:rPr lang="hu-HU" sz="2400" dirty="0" smtClean="0"/>
              <a:t>Vámhatár átlépéséhez kötött állami költségvetésben megjelenő pénzügyi teher</a:t>
            </a:r>
          </a:p>
          <a:p>
            <a:r>
              <a:rPr lang="hu-HU" dirty="0" smtClean="0"/>
              <a:t>Mi </a:t>
            </a:r>
            <a:r>
              <a:rPr lang="hu-HU" b="1" dirty="0" smtClean="0"/>
              <a:t>azonos hatású díj?</a:t>
            </a:r>
          </a:p>
        </p:txBody>
      </p:sp>
    </p:spTree>
    <p:extLst>
      <p:ext uri="{BB962C8B-B14F-4D97-AF65-F5344CB8AC3E}">
        <p14:creationId xmlns:p14="http://schemas.microsoft.com/office/powerpoint/2010/main" xmlns="" val="334297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Vám </a:t>
            </a:r>
            <a:r>
              <a:rPr lang="hu-HU" sz="3600" b="1" dirty="0">
                <a:solidFill>
                  <a:srgbClr val="C00000"/>
                </a:solidFill>
              </a:rPr>
              <a:t>és azzal azonos hatású </a:t>
            </a:r>
            <a:r>
              <a:rPr lang="hu-HU" sz="3600" b="1" dirty="0" smtClean="0">
                <a:solidFill>
                  <a:srgbClr val="C00000"/>
                </a:solidFill>
              </a:rPr>
              <a:t>díj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24/68 (Statisztikai illetékek ügye):</a:t>
            </a:r>
          </a:p>
          <a:p>
            <a:pPr lvl="1"/>
            <a:r>
              <a:rPr lang="hu-HU" sz="2400" dirty="0" smtClean="0"/>
              <a:t>adott tagállam kis összegű statisztikai illetéket szedett be exportélt és importált árúk után, célja a statisztikai adatgyűjtés volt tagállami piacon. Védekezésében előadta tagállam, hogy</a:t>
            </a:r>
          </a:p>
          <a:p>
            <a:pPr lvl="1"/>
            <a:r>
              <a:rPr lang="hu-HU" sz="2400" dirty="0" smtClean="0"/>
              <a:t>(1) exportált árukra is kiterjedt</a:t>
            </a:r>
          </a:p>
          <a:p>
            <a:pPr lvl="1"/>
            <a:r>
              <a:rPr lang="hu-HU" sz="2400" dirty="0" smtClean="0"/>
              <a:t>(2) nem költségvetési bevételek növelése miatt vetették ki</a:t>
            </a:r>
          </a:p>
          <a:p>
            <a:pPr marL="457200" lvl="1" indent="0">
              <a:buNone/>
            </a:pPr>
            <a:r>
              <a:rPr lang="hu-HU" sz="2400" b="1" dirty="0" smtClean="0"/>
              <a:t>Válasz: </a:t>
            </a:r>
            <a:r>
              <a:rPr lang="hu-HU" sz="2400" dirty="0" smtClean="0"/>
              <a:t>attól függetlenül tiltottak, hogy mi a céljuk e terheknek – egyoldalúan kirótt pénzügyi teher már annak minősül legyen bármennyire is kicsi, ha határon átlépő árúkat terheli</a:t>
            </a:r>
          </a:p>
          <a:p>
            <a:pPr marL="457200" lvl="1" indent="0">
              <a:buNone/>
            </a:pPr>
            <a:endParaRPr lang="hu-HU" sz="2400" b="1" dirty="0"/>
          </a:p>
          <a:p>
            <a:pPr marL="0" indent="0">
              <a:buNone/>
            </a:pPr>
            <a:endParaRPr lang="hu-HU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898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5152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Vám </a:t>
            </a:r>
            <a:r>
              <a:rPr lang="hu-HU" sz="3600" b="1" dirty="0">
                <a:solidFill>
                  <a:srgbClr val="C00000"/>
                </a:solidFill>
              </a:rPr>
              <a:t>és azzal azonos hatású </a:t>
            </a:r>
            <a:r>
              <a:rPr lang="hu-HU" sz="3600" b="1" dirty="0" smtClean="0">
                <a:solidFill>
                  <a:srgbClr val="C00000"/>
                </a:solidFill>
              </a:rPr>
              <a:t>díj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200" b="1" dirty="0" smtClean="0"/>
              <a:t>Állat-és </a:t>
            </a:r>
            <a:r>
              <a:rPr lang="hu-HU" sz="2200" b="1" dirty="0" err="1" smtClean="0"/>
              <a:t>növényegészégügyi</a:t>
            </a:r>
            <a:r>
              <a:rPr lang="hu-HU" sz="2200" b="1" dirty="0" smtClean="0"/>
              <a:t> vizsgálat díja </a:t>
            </a:r>
            <a:r>
              <a:rPr lang="hu-HU" sz="2200" dirty="0" smtClean="0"/>
              <a:t>(</a:t>
            </a:r>
            <a:r>
              <a:rPr lang="hu-HU" sz="2200" dirty="0" err="1" smtClean="0"/>
              <a:t>Marimex</a:t>
            </a:r>
            <a:r>
              <a:rPr lang="hu-HU" sz="2200" dirty="0" smtClean="0"/>
              <a:t> </a:t>
            </a:r>
            <a:r>
              <a:rPr lang="hu-HU" sz="2200" dirty="0" err="1" smtClean="0"/>
              <a:t>II-ügy</a:t>
            </a:r>
            <a:r>
              <a:rPr lang="hu-HU" sz="2200" dirty="0" smtClean="0"/>
              <a:t>):</a:t>
            </a:r>
          </a:p>
          <a:p>
            <a:pPr lvl="1"/>
            <a:r>
              <a:rPr lang="hu-HU" sz="2200" dirty="0" smtClean="0"/>
              <a:t>Védekezésében előadta tagállam, hogy</a:t>
            </a:r>
          </a:p>
          <a:p>
            <a:pPr lvl="1"/>
            <a:r>
              <a:rPr lang="hu-HU" sz="2200" dirty="0" smtClean="0"/>
              <a:t>(1) egyfajta szolgáltatás is kötődik</a:t>
            </a:r>
          </a:p>
          <a:p>
            <a:pPr lvl="1"/>
            <a:r>
              <a:rPr lang="hu-HU" sz="2200" dirty="0" smtClean="0"/>
              <a:t>(2) belföldi fogyasztók védelme is megvalósul (közrendi klauzula?)</a:t>
            </a:r>
          </a:p>
          <a:p>
            <a:pPr marL="457200" lvl="1" indent="0">
              <a:buNone/>
            </a:pPr>
            <a:r>
              <a:rPr lang="hu-HU" sz="2200" b="1" dirty="0" smtClean="0"/>
              <a:t>Válasz: előállítási költség megváltoztatásával hatásában </a:t>
            </a:r>
            <a:r>
              <a:rPr lang="hu-HU" sz="2200" dirty="0" smtClean="0"/>
              <a:t>ugyanolyan, mint a vámok, így ez is tiltott (</a:t>
            </a:r>
            <a:r>
              <a:rPr lang="hu-HU" sz="2200" b="1" dirty="0" smtClean="0"/>
              <a:t>határátlépéshez kötöttség</a:t>
            </a:r>
            <a:r>
              <a:rPr lang="hu-HU" sz="2200" dirty="0" smtClean="0"/>
              <a:t>)</a:t>
            </a:r>
          </a:p>
          <a:p>
            <a:pPr marL="457200" lvl="1" indent="0">
              <a:buNone/>
            </a:pPr>
            <a:r>
              <a:rPr lang="hu-HU" sz="2200" dirty="0" smtClean="0"/>
              <a:t>Cél szerinti megkülönböztetés továbbra sem volt megengedett, de más lenne a helyzet, ha kiterjedne a hazai termékekre is, amely így </a:t>
            </a:r>
            <a:r>
              <a:rPr lang="hu-HU" sz="2200" b="1" dirty="0" smtClean="0"/>
              <a:t>állam általános adórendszerébe </a:t>
            </a:r>
            <a:r>
              <a:rPr lang="hu-HU" sz="2200" dirty="0" smtClean="0"/>
              <a:t>illeszkedik és </a:t>
            </a:r>
            <a:r>
              <a:rPr lang="hu-HU" sz="2200" b="1" dirty="0" smtClean="0"/>
              <a:t>objektív kritériumok alapján </a:t>
            </a:r>
            <a:r>
              <a:rPr lang="hu-HU" sz="2200" b="1" dirty="0" err="1" smtClean="0"/>
              <a:t>alaklamzank</a:t>
            </a:r>
            <a:r>
              <a:rPr lang="hu-HU" sz="2200" b="1" dirty="0" smtClean="0"/>
              <a:t> termékek különböző kategóriáira </a:t>
            </a:r>
            <a:r>
              <a:rPr lang="hu-HU" sz="2200" dirty="0" smtClean="0"/>
              <a:t>(</a:t>
            </a:r>
            <a:r>
              <a:rPr lang="hu-HU" sz="2200" b="1" dirty="0" smtClean="0"/>
              <a:t>diszkriminatív elem</a:t>
            </a:r>
            <a:r>
              <a:rPr lang="hu-HU" sz="2200" dirty="0" smtClean="0"/>
              <a:t>)</a:t>
            </a:r>
          </a:p>
          <a:p>
            <a:pPr marL="457200" lvl="1" indent="0">
              <a:buNone/>
            </a:pPr>
            <a:endParaRPr lang="hu-HU" sz="2200" b="1" dirty="0"/>
          </a:p>
          <a:p>
            <a:pPr marL="0" indent="0">
              <a:buNone/>
            </a:pPr>
            <a:endParaRPr lang="hu-HU" sz="2200" b="1" dirty="0" smtClean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353893"/>
            <a:ext cx="1319023" cy="79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348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Mennyiségi korlátozások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tilalma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b="1" dirty="0" smtClean="0"/>
              <a:t>Hatály</a:t>
            </a:r>
            <a:r>
              <a:rPr lang="hu-HU" dirty="0" smtClean="0"/>
              <a:t>: </a:t>
            </a:r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 err="1"/>
              <a:t>EUSz</a:t>
            </a:r>
            <a:r>
              <a:rPr lang="hu-HU" dirty="0"/>
              <a:t>. 34-36. cikkei csak akkor alkalmazhatóak, ha az adott kérdésben nincs uniós szintű harmonizált szabályozás. </a:t>
            </a:r>
            <a:endParaRPr lang="hu-HU" dirty="0" smtClean="0"/>
          </a:p>
          <a:p>
            <a:r>
              <a:rPr lang="hu-HU" b="1" dirty="0" smtClean="0"/>
              <a:t>Fogalom</a:t>
            </a:r>
            <a:r>
              <a:rPr lang="hu-HU" dirty="0" smtClean="0"/>
              <a:t>: termékekre vonatkozó tilalom vagy kvóták formájában megjelenő intézkedés, amely </a:t>
            </a:r>
            <a:r>
              <a:rPr lang="hu-HU" b="1" dirty="0" smtClean="0"/>
              <a:t>export/import akár részleges korlátozását </a:t>
            </a:r>
            <a:r>
              <a:rPr lang="hu-HU" dirty="0" smtClean="0"/>
              <a:t>jelenti (közig int., gyakorlat is)</a:t>
            </a:r>
          </a:p>
          <a:p>
            <a:r>
              <a:rPr lang="hu-HU" dirty="0" smtClean="0"/>
              <a:t>Meghatározása: 70/50/EGK irányelv + </a:t>
            </a:r>
            <a:r>
              <a:rPr lang="hu-HU" b="1" dirty="0" smtClean="0"/>
              <a:t>bírói esetjog</a:t>
            </a:r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9756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3473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Mennyiségi korlátozások tilalma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70/50/EGK irányelv 2. cikk (3) </a:t>
            </a:r>
            <a:r>
              <a:rPr lang="hu-HU" dirty="0" err="1" smtClean="0"/>
              <a:t>bek</a:t>
            </a:r>
            <a:r>
              <a:rPr lang="hu-HU" dirty="0" smtClean="0"/>
              <a:t>.:</a:t>
            </a:r>
          </a:p>
          <a:p>
            <a:pPr>
              <a:buFont typeface="+mj-lt"/>
              <a:buAutoNum type="arabicPeriod"/>
            </a:pPr>
            <a:r>
              <a:rPr lang="hu-HU" sz="1500" dirty="0"/>
              <a:t>kizárólag a behozott termékekre </a:t>
            </a:r>
            <a:r>
              <a:rPr lang="hu-HU" sz="1500" dirty="0" smtClean="0"/>
              <a:t>vonatkozóan:</a:t>
            </a:r>
          </a:p>
          <a:p>
            <a:pPr>
              <a:buFont typeface="+mj-lt"/>
              <a:buAutoNum type="arabicPeriod"/>
            </a:pPr>
            <a:r>
              <a:rPr lang="hu-HU" sz="1500" b="1" dirty="0" smtClean="0"/>
              <a:t>minimális </a:t>
            </a:r>
            <a:r>
              <a:rPr lang="hu-HU" sz="1500" b="1" dirty="0"/>
              <a:t>vagy maximális árakat </a:t>
            </a:r>
            <a:r>
              <a:rPr lang="hu-HU" sz="1500" dirty="0"/>
              <a:t>állapítanak meg,  </a:t>
            </a:r>
            <a:endParaRPr lang="hu-HU" sz="1500" dirty="0" smtClean="0"/>
          </a:p>
          <a:p>
            <a:pPr>
              <a:buFont typeface="+mj-lt"/>
              <a:buAutoNum type="arabicPeriod"/>
            </a:pPr>
            <a:r>
              <a:rPr lang="hu-HU" sz="1500" dirty="0" smtClean="0"/>
              <a:t>kizárólag </a:t>
            </a:r>
            <a:r>
              <a:rPr lang="hu-HU" sz="1500" dirty="0"/>
              <a:t>a </a:t>
            </a:r>
            <a:r>
              <a:rPr lang="hu-HU" sz="1500" b="1" dirty="0"/>
              <a:t>behozott termékekre </a:t>
            </a:r>
            <a:r>
              <a:rPr lang="hu-HU" sz="1500" dirty="0"/>
              <a:t>vonatkozóan </a:t>
            </a:r>
            <a:r>
              <a:rPr lang="hu-HU" sz="1500" b="1" dirty="0"/>
              <a:t>rögzítik a nyereséghányadot </a:t>
            </a:r>
            <a:r>
              <a:rPr lang="hu-HU" sz="1500" dirty="0"/>
              <a:t>vagy az ár egyéb összetevőit, vagy ezeket a belföldi és a behozott termékek esetében eltérően rögzítik, ez utóbbiak </a:t>
            </a:r>
            <a:r>
              <a:rPr lang="hu-HU" sz="1500" dirty="0" smtClean="0"/>
              <a:t>hátrányára;</a:t>
            </a:r>
          </a:p>
          <a:p>
            <a:pPr>
              <a:buFont typeface="+mj-lt"/>
              <a:buAutoNum type="arabicPeriod"/>
            </a:pPr>
            <a:r>
              <a:rPr lang="hu-HU" sz="1500" b="1" dirty="0" smtClean="0"/>
              <a:t>kizárják </a:t>
            </a:r>
            <a:r>
              <a:rPr lang="hu-HU" sz="1500" b="1" dirty="0"/>
              <a:t>a behozott termékek árának </a:t>
            </a:r>
            <a:r>
              <a:rPr lang="hu-HU" sz="1500" dirty="0"/>
              <a:t>a behozatalhoz </a:t>
            </a:r>
            <a:r>
              <a:rPr lang="hu-HU" sz="1500" b="1" dirty="0"/>
              <a:t>szervesen kapcsolódó többletköltségeknek és díjaknak megfelelő mértékű </a:t>
            </a:r>
            <a:r>
              <a:rPr lang="hu-HU" sz="1500" b="1" dirty="0" smtClean="0"/>
              <a:t>emelését</a:t>
            </a:r>
            <a:r>
              <a:rPr lang="hu-HU" sz="1500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hu-HU" sz="1500" dirty="0" smtClean="0"/>
              <a:t>kizárólag </a:t>
            </a:r>
            <a:r>
              <a:rPr lang="hu-HU" sz="1500" dirty="0"/>
              <a:t>a hazai termékek bekerülési ára vagy minősége alapján, olyan szinten rögzítik az árakat, amely </a:t>
            </a:r>
            <a:r>
              <a:rPr lang="hu-HU" sz="1500" b="1" dirty="0"/>
              <a:t>akadályozza a </a:t>
            </a:r>
            <a:r>
              <a:rPr lang="hu-HU" sz="1500" b="1" dirty="0" smtClean="0"/>
              <a:t>behozatalt</a:t>
            </a:r>
          </a:p>
          <a:p>
            <a:pPr>
              <a:buFont typeface="+mj-lt"/>
              <a:buAutoNum type="arabicPeriod"/>
            </a:pPr>
            <a:r>
              <a:rPr lang="hu-HU" sz="1500" b="1" dirty="0" smtClean="0"/>
              <a:t>leszállítják </a:t>
            </a:r>
            <a:r>
              <a:rPr lang="hu-HU" sz="1500" b="1" dirty="0"/>
              <a:t>a behozott termék értékét</a:t>
            </a:r>
            <a:r>
              <a:rPr lang="hu-HU" sz="1500" dirty="0"/>
              <a:t>, különösen a belső értékében előidézett csökkentés vagy bekerülési költségének növelése </a:t>
            </a:r>
            <a:r>
              <a:rPr lang="hu-HU" sz="1500" dirty="0" smtClean="0"/>
              <a:t>révén;</a:t>
            </a:r>
          </a:p>
          <a:p>
            <a:pPr>
              <a:buFont typeface="+mj-lt"/>
              <a:buAutoNum type="arabicPeriod"/>
            </a:pPr>
            <a:r>
              <a:rPr lang="hu-HU" sz="1500" dirty="0" smtClean="0"/>
              <a:t>a </a:t>
            </a:r>
            <a:r>
              <a:rPr lang="hu-HU" sz="1500" dirty="0"/>
              <a:t>behozott termékek hazai piacra való bejutását ahhoz a feltételhez kötik, hogy az importáló tagállamban </a:t>
            </a:r>
            <a:r>
              <a:rPr lang="hu-HU" sz="1500" b="1" dirty="0"/>
              <a:t>rendelkezik-e a termék megbízottal vagy </a:t>
            </a:r>
            <a:r>
              <a:rPr lang="hu-HU" sz="1500" b="1" dirty="0" smtClean="0"/>
              <a:t>képviselővel</a:t>
            </a:r>
            <a:r>
              <a:rPr lang="hu-HU" sz="1500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hu-HU" sz="1500" dirty="0" smtClean="0"/>
              <a:t>kizárólag </a:t>
            </a:r>
            <a:r>
              <a:rPr lang="hu-HU" sz="1500" dirty="0"/>
              <a:t>a behozott termékekre vonatkozóan </a:t>
            </a:r>
            <a:r>
              <a:rPr lang="hu-HU" sz="1500" b="1" dirty="0"/>
              <a:t>fizetési feltételeket írnak </a:t>
            </a:r>
            <a:r>
              <a:rPr lang="hu-HU" sz="1500" dirty="0"/>
              <a:t>elő, vagy a behozott termékeket olyan feltételeknek vetik alá, amelyek eltérnek a hazai termékekre előírt feltételektől és azoknál nehezebben </a:t>
            </a:r>
            <a:r>
              <a:rPr lang="hu-HU" sz="1500" dirty="0" smtClean="0"/>
              <a:t>teljesíthetők</a:t>
            </a:r>
            <a:endParaRPr lang="hu-HU" sz="1500" dirty="0"/>
          </a:p>
        </p:txBody>
      </p:sp>
    </p:spTree>
    <p:extLst>
      <p:ext uri="{BB962C8B-B14F-4D97-AF65-F5344CB8AC3E}">
        <p14:creationId xmlns:p14="http://schemas.microsoft.com/office/powerpoint/2010/main" xmlns="" val="81368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r>
              <a:rPr lang="hu-HU" b="1" dirty="0" err="1">
                <a:solidFill>
                  <a:srgbClr val="C00000"/>
                </a:solidFill>
              </a:rPr>
              <a:t>Desonville-formula</a:t>
            </a:r>
            <a:r>
              <a:rPr lang="hu-HU" b="1" dirty="0">
                <a:solidFill>
                  <a:srgbClr val="C00000"/>
                </a:solidFill>
              </a:rPr>
              <a:t> (</a:t>
            </a:r>
            <a:r>
              <a:rPr lang="hu-HU" b="1" dirty="0" smtClean="0">
                <a:solidFill>
                  <a:srgbClr val="C00000"/>
                </a:solidFill>
              </a:rPr>
              <a:t>8/74)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1800" dirty="0" smtClean="0"/>
              <a:t>Egy belga jog az importált röviditaloknál </a:t>
            </a:r>
            <a:r>
              <a:rPr lang="hu-HU" sz="1800" b="1" dirty="0" smtClean="0"/>
              <a:t>származási bizonyítványt </a:t>
            </a:r>
            <a:r>
              <a:rPr lang="hu-HU" sz="1800" dirty="0" smtClean="0"/>
              <a:t>írt elő, amelyet a származási ország állíthatott csak ki (skót whiskyről Skóciában) Büntetőeljárás indult az italkereskedők ellen, mert a </a:t>
            </a:r>
            <a:r>
              <a:rPr lang="hu-HU" sz="1800" dirty="0" err="1" smtClean="0"/>
              <a:t>Fro-ból</a:t>
            </a:r>
            <a:r>
              <a:rPr lang="hu-HU" sz="1800" dirty="0" smtClean="0"/>
              <a:t> importált </a:t>
            </a:r>
            <a:r>
              <a:rPr lang="hu-HU" sz="1800" dirty="0" err="1" smtClean="0"/>
              <a:t>whiskey-nél</a:t>
            </a:r>
            <a:r>
              <a:rPr lang="hu-HU" sz="1800" dirty="0" smtClean="0"/>
              <a:t> nem tudták felmutatni a bizonyítványt </a:t>
            </a:r>
          </a:p>
          <a:p>
            <a:r>
              <a:rPr lang="hu-HU" sz="1800" u="sng" dirty="0" smtClean="0"/>
              <a:t>Válasz: </a:t>
            </a:r>
            <a:r>
              <a:rPr lang="hu-HU" sz="1800" dirty="0" smtClean="0"/>
              <a:t>„tagállamok </a:t>
            </a:r>
            <a:r>
              <a:rPr lang="hu-HU" sz="1800" dirty="0"/>
              <a:t>minden olyan kereskedelemre vonatkozó szabályát, amely </a:t>
            </a:r>
            <a:r>
              <a:rPr lang="hu-HU" sz="1800" b="1" dirty="0"/>
              <a:t>közvetve/közvetlenül, ténylegesen/potenciálisan akadályozhatja a Közösségen belüli </a:t>
            </a:r>
            <a:r>
              <a:rPr lang="hu-HU" sz="1800" b="1" dirty="0" err="1"/>
              <a:t>kereskedelemet</a:t>
            </a:r>
            <a:r>
              <a:rPr lang="hu-HU" sz="1800" b="1" dirty="0"/>
              <a:t> </a:t>
            </a:r>
            <a:r>
              <a:rPr lang="hu-HU" sz="1800" dirty="0"/>
              <a:t>= MAHI (</a:t>
            </a:r>
            <a:r>
              <a:rPr lang="hu-HU" sz="1800" dirty="0" err="1"/>
              <a:t>tilott</a:t>
            </a:r>
            <a:r>
              <a:rPr lang="hu-HU" sz="1800" dirty="0"/>
              <a:t>)”</a:t>
            </a:r>
            <a:endParaRPr lang="hu-HU" sz="1800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417638"/>
            <a:ext cx="4166513" cy="3772829"/>
          </a:xfrm>
          <a:prstGeom prst="rect">
            <a:avLst/>
          </a:prstGeom>
        </p:spPr>
      </p:pic>
      <p:cxnSp>
        <p:nvCxnSpPr>
          <p:cNvPr id="5" name="Egyenes összekötő nyíllal 4"/>
          <p:cNvCxnSpPr/>
          <p:nvPr/>
        </p:nvCxnSpPr>
        <p:spPr>
          <a:xfrm>
            <a:off x="5868144" y="1772816"/>
            <a:ext cx="792088" cy="1368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5868144" y="1772816"/>
            <a:ext cx="288032" cy="2090365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V="1">
            <a:off x="6196764" y="3140969"/>
            <a:ext cx="458492" cy="722212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39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3473"/>
            <a:ext cx="8229600" cy="1143000"/>
          </a:xfrm>
        </p:spPr>
        <p:txBody>
          <a:bodyPr/>
          <a:lstStyle/>
          <a:p>
            <a:r>
              <a:rPr lang="hu-HU" sz="4000" b="1" dirty="0" err="1" smtClean="0">
                <a:solidFill>
                  <a:srgbClr val="C00000"/>
                </a:solidFill>
              </a:rPr>
              <a:t>Cassis</a:t>
            </a:r>
            <a:r>
              <a:rPr lang="hu-HU" sz="4000" b="1" dirty="0" smtClean="0">
                <a:solidFill>
                  <a:srgbClr val="C00000"/>
                </a:solidFill>
              </a:rPr>
              <a:t> de </a:t>
            </a:r>
            <a:r>
              <a:rPr lang="hu-HU" sz="4000" b="1" dirty="0" err="1" smtClean="0">
                <a:solidFill>
                  <a:srgbClr val="C00000"/>
                </a:solidFill>
              </a:rPr>
              <a:t>Dijon-ügy</a:t>
            </a:r>
            <a:r>
              <a:rPr lang="hu-HU" sz="4000" b="1" dirty="0" smtClean="0">
                <a:solidFill>
                  <a:srgbClr val="C00000"/>
                </a:solidFill>
              </a:rPr>
              <a:t> (120/78. sz. ügy)</a:t>
            </a:r>
            <a:endParaRPr lang="hu-HU" sz="40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340768"/>
            <a:ext cx="8661648" cy="4741987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/>
              <a:t>Ezt követően annak elkülönítése, hogy behozott </a:t>
            </a:r>
            <a:r>
              <a:rPr lang="hu-HU" sz="2000" b="1" dirty="0"/>
              <a:t>termékeket </a:t>
            </a:r>
            <a:r>
              <a:rPr lang="hu-HU" sz="2000" b="1" dirty="0" err="1"/>
              <a:t>diszriminatívan</a:t>
            </a:r>
            <a:r>
              <a:rPr lang="hu-HU" sz="2000" b="1" dirty="0"/>
              <a:t> kezelő int./nem diszkriminatív (importált és hazai termékre egyaránt alkalmazandó) </a:t>
            </a:r>
            <a:r>
              <a:rPr lang="hu-HU" sz="2000" b="1" dirty="0" err="1"/>
              <a:t>int.-k</a:t>
            </a:r>
            <a:r>
              <a:rPr lang="hu-HU" sz="2000" b="1" dirty="0"/>
              <a:t> </a:t>
            </a:r>
            <a:r>
              <a:rPr lang="hu-HU" sz="2000" b="1" dirty="0" smtClean="0"/>
              <a:t>megítélése:</a:t>
            </a:r>
          </a:p>
          <a:p>
            <a:pPr marL="0" indent="0">
              <a:buNone/>
            </a:pPr>
            <a:r>
              <a:rPr lang="hu-HU" sz="2000" dirty="0" smtClean="0"/>
              <a:t>Utóbbiban alapvető jelentőségű volt </a:t>
            </a:r>
            <a:r>
              <a:rPr lang="hu-HU" sz="2000" b="1" dirty="0" err="1" smtClean="0"/>
              <a:t>Cassis</a:t>
            </a:r>
            <a:r>
              <a:rPr lang="hu-HU" sz="2000" b="1" dirty="0"/>
              <a:t> </a:t>
            </a:r>
            <a:r>
              <a:rPr lang="hu-HU" sz="2000" b="1" dirty="0" smtClean="0"/>
              <a:t>de </a:t>
            </a:r>
            <a:r>
              <a:rPr lang="hu-HU" sz="2000" b="1" dirty="0" err="1" smtClean="0"/>
              <a:t>Dijon-ügy</a:t>
            </a:r>
            <a:r>
              <a:rPr lang="hu-HU" sz="2000" b="1" dirty="0" smtClean="0"/>
              <a:t>:</a:t>
            </a:r>
          </a:p>
          <a:p>
            <a:r>
              <a:rPr lang="hu-HU" sz="2000" b="1" dirty="0" smtClean="0"/>
              <a:t>Német jog </a:t>
            </a:r>
            <a:r>
              <a:rPr lang="hu-HU" sz="2000" dirty="0" smtClean="0"/>
              <a:t>csak olyan </a:t>
            </a:r>
            <a:r>
              <a:rPr lang="hu-HU" sz="2000" b="1" dirty="0" smtClean="0"/>
              <a:t>gyümölcslikőr </a:t>
            </a:r>
            <a:r>
              <a:rPr lang="hu-HU" sz="2000" dirty="0" smtClean="0"/>
              <a:t>forgalmazását engedte meg, amelynek </a:t>
            </a:r>
            <a:r>
              <a:rPr lang="hu-HU" sz="2000" b="1" dirty="0" smtClean="0"/>
              <a:t>az alkoholtartalma min. 25%-os volt - </a:t>
            </a:r>
            <a:r>
              <a:rPr lang="hu-HU" sz="2000" dirty="0" err="1" smtClean="0"/>
              <a:t>Dijoni</a:t>
            </a:r>
            <a:r>
              <a:rPr lang="hu-HU" sz="2000" dirty="0" smtClean="0"/>
              <a:t> </a:t>
            </a:r>
            <a:r>
              <a:rPr lang="hu-HU" sz="2000" dirty="0" err="1" smtClean="0"/>
              <a:t>ribizlilikőr</a:t>
            </a:r>
            <a:r>
              <a:rPr lang="hu-HU" sz="2000" dirty="0" smtClean="0"/>
              <a:t> </a:t>
            </a:r>
            <a:r>
              <a:rPr lang="hu-HU" sz="2000" b="1" dirty="0" smtClean="0"/>
              <a:t>„csak” 15-20%</a:t>
            </a:r>
          </a:p>
          <a:p>
            <a:r>
              <a:rPr lang="hu-HU" sz="2000" dirty="0" smtClean="0"/>
              <a:t>Német érvelés szerint alacsonyabb </a:t>
            </a:r>
            <a:r>
              <a:rPr lang="hu-HU" sz="2000" b="1" dirty="0" smtClean="0"/>
              <a:t>% könnyebben okoz függőséget (közegészség) – NEM harmonizált kérdés volt még – alapszabadság megsértése? KÖLCSÖNÖS ELISMERÉS ELVE:</a:t>
            </a:r>
          </a:p>
          <a:p>
            <a:r>
              <a:rPr lang="hu-HU" sz="2000" b="1" dirty="0" smtClean="0"/>
              <a:t>Tiltott korlátozás: </a:t>
            </a:r>
            <a:r>
              <a:rPr lang="hu-HU" sz="2000" dirty="0" smtClean="0"/>
              <a:t>ha jogszerű előállítás és forgalmazás egyik tagállamban akkor a másikban is forgalmazni lehessen, de</a:t>
            </a:r>
          </a:p>
          <a:p>
            <a:r>
              <a:rPr lang="hu-HU" sz="2000" b="1" dirty="0" smtClean="0"/>
              <a:t>KÉNYSZERÍTŐ ÉRDEKEK alapján korlátozhatják</a:t>
            </a:r>
          </a:p>
          <a:p>
            <a:r>
              <a:rPr lang="hu-HU" sz="2000" dirty="0" smtClean="0"/>
              <a:t>Mennyire kell tágan meghatározni </a:t>
            </a:r>
            <a:r>
              <a:rPr lang="hu-HU" sz="2000" dirty="0" err="1" smtClean="0"/>
              <a:t>Desonville-formulát</a:t>
            </a:r>
            <a:r>
              <a:rPr lang="hu-HU" sz="2000" dirty="0" smtClean="0"/>
              <a:t>?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b="1" dirty="0" smtClean="0"/>
          </a:p>
          <a:p>
            <a:pPr marL="0" indent="0">
              <a:buNone/>
            </a:pPr>
            <a:endParaRPr lang="hu-HU" sz="20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4767249"/>
            <a:ext cx="2502024" cy="154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85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>
                <a:solidFill>
                  <a:srgbClr val="C00000"/>
                </a:solidFill>
              </a:rPr>
              <a:t>EUMSz</a:t>
            </a:r>
            <a:r>
              <a:rPr lang="hu-HU" b="1" dirty="0" smtClean="0">
                <a:solidFill>
                  <a:srgbClr val="C00000"/>
                </a:solidFill>
              </a:rPr>
              <a:t>. 114-118. cikkei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dirty="0"/>
              <a:t>JOGTÖRTÉNETILEG:</a:t>
            </a:r>
          </a:p>
          <a:p>
            <a:pPr marL="0" indent="0">
              <a:buNone/>
            </a:pPr>
            <a:r>
              <a:rPr lang="hu-HU" sz="2000" b="1" dirty="0" smtClean="0"/>
              <a:t>115 </a:t>
            </a:r>
            <a:r>
              <a:rPr lang="hu-HU" sz="2000" b="1" dirty="0"/>
              <a:t>cikk </a:t>
            </a:r>
            <a:r>
              <a:rPr lang="hu-HU" sz="2000" dirty="0"/>
              <a:t>majd </a:t>
            </a:r>
            <a:r>
              <a:rPr lang="hu-HU" sz="2000" b="1" dirty="0" err="1"/>
              <a:t>Cassis</a:t>
            </a:r>
            <a:r>
              <a:rPr lang="hu-HU" sz="2000" b="1" dirty="0"/>
              <a:t> de </a:t>
            </a:r>
            <a:r>
              <a:rPr lang="hu-HU" sz="2000" b="1" dirty="0" err="1"/>
              <a:t>Dijon</a:t>
            </a:r>
            <a:r>
              <a:rPr lang="hu-HU" sz="2000" b="1" dirty="0"/>
              <a:t> formula</a:t>
            </a:r>
            <a:r>
              <a:rPr lang="hu-HU" sz="2000" dirty="0"/>
              <a:t>, majd </a:t>
            </a:r>
            <a:r>
              <a:rPr lang="hu-HU" sz="2000" b="1" dirty="0"/>
              <a:t>114. cikk megszületése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TARTALMA</a:t>
            </a:r>
          </a:p>
          <a:p>
            <a:pPr marL="0" indent="0">
              <a:buNone/>
            </a:pPr>
            <a:r>
              <a:rPr lang="hu-HU" sz="2000" dirty="0" smtClean="0"/>
              <a:t>115</a:t>
            </a:r>
            <a:r>
              <a:rPr lang="hu-HU" sz="2000" dirty="0"/>
              <a:t>. cikk (</a:t>
            </a:r>
            <a:r>
              <a:rPr lang="hu-HU" sz="2000" dirty="0" err="1"/>
              <a:t>EKSz</a:t>
            </a:r>
            <a:r>
              <a:rPr lang="hu-HU" sz="2000" dirty="0"/>
              <a:t>. 94. cikk): </a:t>
            </a:r>
            <a:r>
              <a:rPr lang="hu-HU" sz="2000" b="1" dirty="0"/>
              <a:t>Irányelvek elfogadása Tanács által olyan területeken szükségesek belső piac megteremtéséhez </a:t>
            </a:r>
            <a:r>
              <a:rPr lang="hu-HU" sz="2000" dirty="0"/>
              <a:t>(korábban egyhangúság utána különleges jogalkotási rend)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114. cikk (</a:t>
            </a:r>
            <a:r>
              <a:rPr lang="hu-HU" sz="2000" dirty="0" err="1"/>
              <a:t>EKSz</a:t>
            </a:r>
            <a:r>
              <a:rPr lang="hu-HU" sz="2000" dirty="0"/>
              <a:t>. 95. cikk): </a:t>
            </a:r>
            <a:r>
              <a:rPr lang="hu-HU" sz="2000" b="1" dirty="0"/>
              <a:t>Bármely intézkedés elfogadása rendes jogalkotási eljárásban csak belső piac megteremtéséhez</a:t>
            </a:r>
          </a:p>
          <a:p>
            <a:pPr marL="0" indent="0">
              <a:buNone/>
            </a:pPr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Milyen hátrányokkal járhat az egyhangúság követelménye?</a:t>
            </a:r>
          </a:p>
          <a:p>
            <a:pPr>
              <a:buFontTx/>
              <a:buChar char="-"/>
            </a:pPr>
            <a:r>
              <a:rPr lang="hu-HU" sz="2000" dirty="0"/>
              <a:t> Konkrét példák a potenciális hátrányokat illetően?</a:t>
            </a:r>
          </a:p>
          <a:p>
            <a:pPr marL="0" indent="0"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9713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76189" y="94134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Belső piac, mint integráció alapja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772816"/>
            <a:ext cx="2447925" cy="1866900"/>
          </a:xfrm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Integráció alapja: </a:t>
            </a:r>
            <a:r>
              <a:rPr lang="hu-HU" b="1" dirty="0" smtClean="0"/>
              <a:t>belső piac</a:t>
            </a:r>
          </a:p>
          <a:p>
            <a:r>
              <a:rPr lang="hu-HU" dirty="0" smtClean="0"/>
              <a:t>Mely</a:t>
            </a:r>
            <a:r>
              <a:rPr lang="hu-HU" b="1" dirty="0" smtClean="0"/>
              <a:t> tényezők </a:t>
            </a:r>
            <a:r>
              <a:rPr lang="hu-HU" dirty="0" smtClean="0"/>
              <a:t>szempontjából minősül </a:t>
            </a:r>
            <a:r>
              <a:rPr lang="hu-HU" b="1" dirty="0" smtClean="0"/>
              <a:t>ez egy(</a:t>
            </a:r>
            <a:r>
              <a:rPr lang="hu-HU" b="1" dirty="0" err="1" smtClean="0"/>
              <a:t>séges</a:t>
            </a:r>
            <a:r>
              <a:rPr lang="hu-HU" b="1" dirty="0" smtClean="0"/>
              <a:t>) piacnak?</a:t>
            </a:r>
          </a:p>
          <a:p>
            <a:r>
              <a:rPr lang="hu-HU" b="1" dirty="0" smtClean="0"/>
              <a:t>4 termelési tényező </a:t>
            </a:r>
            <a:r>
              <a:rPr lang="hu-HU" dirty="0" smtClean="0"/>
              <a:t>szabad áramlása: áruk, személyek, szolgáltatások, tőke</a:t>
            </a:r>
            <a:endParaRPr lang="hu-HU" dirty="0"/>
          </a:p>
        </p:txBody>
      </p:sp>
      <p:pic>
        <p:nvPicPr>
          <p:cNvPr id="8" name="Picture 2" descr="http://t1.gstatic.com/images?q=tbn:ANd9GcTlHk4IFKKZ-lf46DRMQxcWmVokcZXMBJ0tT79sS2KyngW3fkj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365104"/>
            <a:ext cx="2447925" cy="1871543"/>
          </a:xfrm>
          <a:prstGeom prst="rect">
            <a:avLst/>
          </a:prstGeom>
          <a:noFill/>
        </p:spPr>
      </p:pic>
      <p:cxnSp>
        <p:nvCxnSpPr>
          <p:cNvPr id="10" name="Egyenes összekötő nyíllal 9"/>
          <p:cNvCxnSpPr>
            <a:stCxn id="7" idx="2"/>
            <a:endCxn id="8" idx="0"/>
          </p:cNvCxnSpPr>
          <p:nvPr/>
        </p:nvCxnSpPr>
        <p:spPr>
          <a:xfrm>
            <a:off x="1979539" y="3639716"/>
            <a:ext cx="0" cy="72538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60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Próbajogeset 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Megvalósítja-e a mennyiségi korlátozás tilalmát, ha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2800" dirty="0" smtClean="0"/>
              <a:t>1/ importált termékeket szállító kamionokat megállító és a terméket megsemmisítő hazai gazdákkal szemben a tagállam nem lép fel?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2800" dirty="0" smtClean="0"/>
              <a:t>2/ nem lépnek fel alpesi hágót érintő demonstráció ellen, ami akadályozza az áruszállítást?</a:t>
            </a:r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r>
              <a:rPr lang="hu-HU" sz="2800" dirty="0" smtClean="0"/>
              <a:t>3/ pékek éjszakai munkavégzését tiltó tagállami szabályozás?</a:t>
            </a:r>
          </a:p>
        </p:txBody>
      </p:sp>
    </p:spTree>
    <p:extLst>
      <p:ext uri="{BB962C8B-B14F-4D97-AF65-F5344CB8AC3E}">
        <p14:creationId xmlns:p14="http://schemas.microsoft.com/office/powerpoint/2010/main" xmlns="" val="29187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>
                <a:solidFill>
                  <a:srgbClr val="C00000"/>
                </a:solidFill>
              </a:rPr>
              <a:t>Keck-ügy</a:t>
            </a:r>
            <a:r>
              <a:rPr lang="hu-HU" b="1" dirty="0" smtClean="0">
                <a:solidFill>
                  <a:srgbClr val="C00000"/>
                </a:solidFill>
              </a:rPr>
              <a:t> (C-267-268/91)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Francia jog </a:t>
            </a:r>
            <a:r>
              <a:rPr lang="hu-HU" b="1" dirty="0" smtClean="0"/>
              <a:t>tiltotta, hogy kereskedők beszerzési ár alatt </a:t>
            </a:r>
            <a:r>
              <a:rPr lang="hu-HU" dirty="0" smtClean="0"/>
              <a:t>adják el termékeiket, de </a:t>
            </a:r>
            <a:r>
              <a:rPr lang="hu-HU" b="1" dirty="0" smtClean="0"/>
              <a:t>nem</a:t>
            </a:r>
            <a:r>
              <a:rPr lang="hu-HU" dirty="0" smtClean="0"/>
              <a:t> vonatkozott </a:t>
            </a:r>
            <a:r>
              <a:rPr lang="hu-HU" b="1" dirty="0" smtClean="0"/>
              <a:t>termelőkre – </a:t>
            </a:r>
            <a:r>
              <a:rPr lang="hu-HU" b="1" dirty="0" err="1" smtClean="0"/>
              <a:t>importkolátozó</a:t>
            </a:r>
            <a:r>
              <a:rPr lang="hu-HU" b="1" dirty="0" smtClean="0"/>
              <a:t>? - korlátozásokkal</a:t>
            </a:r>
            <a:endParaRPr lang="hu-HU" b="1" dirty="0"/>
          </a:p>
        </p:txBody>
      </p:sp>
      <p:cxnSp>
        <p:nvCxnSpPr>
          <p:cNvPr id="6" name="Egyenes összekötő nyíllal 5"/>
          <p:cNvCxnSpPr/>
          <p:nvPr/>
        </p:nvCxnSpPr>
        <p:spPr>
          <a:xfrm flipH="1">
            <a:off x="2771800" y="3573016"/>
            <a:ext cx="1368155" cy="432048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5004048" y="3573016"/>
            <a:ext cx="1296144" cy="432048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kerekített téglalap 12"/>
          <p:cNvSpPr/>
          <p:nvPr/>
        </p:nvSpPr>
        <p:spPr>
          <a:xfrm>
            <a:off x="831809" y="4005064"/>
            <a:ext cx="3308144" cy="2121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5004048" y="4005065"/>
            <a:ext cx="3308144" cy="24846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01705" y="4200183"/>
            <a:ext cx="31683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/>
              <a:t>Árúkra </a:t>
            </a:r>
            <a:r>
              <a:rPr lang="hu-HU" sz="2200" b="0" dirty="0" smtClean="0"/>
              <a:t>vonatkozó korlátozások (minőség, csomagolás, összetétel) </a:t>
            </a:r>
            <a:r>
              <a:rPr lang="hu-HU" sz="2200" dirty="0" smtClean="0"/>
              <a:t>érvényesül </a:t>
            </a:r>
            <a:r>
              <a:rPr lang="hu-HU" sz="2200" dirty="0" err="1" smtClean="0"/>
              <a:t>Desonville-formula</a:t>
            </a:r>
            <a:endParaRPr lang="hu-HU" sz="22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004048" y="4212163"/>
            <a:ext cx="330814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Árúk </a:t>
            </a:r>
            <a:r>
              <a:rPr lang="hu-HU" sz="1600" u="sng" dirty="0" smtClean="0"/>
              <a:t>kereskedelmére</a:t>
            </a:r>
            <a:r>
              <a:rPr lang="hu-HU" sz="1600" dirty="0" smtClean="0"/>
              <a:t> </a:t>
            </a:r>
            <a:r>
              <a:rPr lang="hu-HU" sz="1600" b="0" dirty="0" smtClean="0"/>
              <a:t>vonatkozó korlátozások </a:t>
            </a:r>
            <a:r>
              <a:rPr lang="hu-HU" sz="1600" dirty="0" smtClean="0"/>
              <a:t>nem</a:t>
            </a:r>
            <a:r>
              <a:rPr lang="hu-HU" sz="1600" b="0" dirty="0" smtClean="0"/>
              <a:t> </a:t>
            </a:r>
            <a:r>
              <a:rPr lang="hu-HU" sz="1600" dirty="0"/>
              <a:t>érvényesül </a:t>
            </a:r>
            <a:r>
              <a:rPr lang="hu-HU" sz="1600" dirty="0" err="1" smtClean="0"/>
              <a:t>Desonville-formula</a:t>
            </a:r>
            <a:r>
              <a:rPr lang="hu-HU" sz="1600" dirty="0" smtClean="0"/>
              <a:t>, </a:t>
            </a:r>
          </a:p>
          <a:p>
            <a:pPr marL="342900" indent="-342900">
              <a:buAutoNum type="arabicParenBoth"/>
            </a:pPr>
            <a:r>
              <a:rPr lang="hu-HU" sz="1600" dirty="0" smtClean="0"/>
              <a:t>ha </a:t>
            </a:r>
            <a:r>
              <a:rPr lang="hu-HU" sz="1600" b="0" dirty="0" smtClean="0"/>
              <a:t>adott állam területén tevékenykedő </a:t>
            </a:r>
            <a:r>
              <a:rPr lang="hu-HU" sz="1600" dirty="0" smtClean="0"/>
              <a:t>minden kereskedőre vonatkoznak</a:t>
            </a:r>
          </a:p>
          <a:p>
            <a:pPr marL="342900" indent="-342900">
              <a:buAutoNum type="arabicParenBoth"/>
            </a:pPr>
            <a:r>
              <a:rPr lang="hu-HU" sz="1600" dirty="0" smtClean="0"/>
              <a:t>hazai és importált termékek forgalmazását is érintik </a:t>
            </a:r>
            <a:endParaRPr lang="hu-HU" sz="16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48295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Igazoló </a:t>
            </a:r>
            <a:r>
              <a:rPr lang="hu-HU" b="1" dirty="0" smtClean="0">
                <a:solidFill>
                  <a:srgbClr val="C00000"/>
                </a:solidFill>
              </a:rPr>
              <a:t>körülmények (36. cikk)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A 34. és a 35. cikk rendelkezései nem zárják ki a behozatalra, a kivitelre vagy a tranzitárukra vonatkozó olyan tilalmakat vagy korlátozásokat, amelyeket </a:t>
            </a:r>
            <a:endParaRPr lang="hu-HU" sz="2400" dirty="0" smtClean="0"/>
          </a:p>
          <a:p>
            <a:pPr lvl="1"/>
            <a:r>
              <a:rPr lang="hu-HU" sz="2000" dirty="0" smtClean="0"/>
              <a:t>(1) </a:t>
            </a:r>
            <a:r>
              <a:rPr lang="hu-HU" sz="2000" b="1" dirty="0" smtClean="0"/>
              <a:t>a </a:t>
            </a:r>
            <a:r>
              <a:rPr lang="hu-HU" sz="2000" b="1" dirty="0"/>
              <a:t>közerkölcs, a közrend, a közbiztonság</a:t>
            </a:r>
            <a:r>
              <a:rPr lang="hu-HU" sz="2000" dirty="0"/>
              <a:t>, </a:t>
            </a:r>
            <a:endParaRPr lang="hu-HU" sz="2000" dirty="0" smtClean="0"/>
          </a:p>
          <a:p>
            <a:pPr lvl="1"/>
            <a:r>
              <a:rPr lang="hu-HU" sz="2000" dirty="0" smtClean="0"/>
              <a:t>(2) az </a:t>
            </a:r>
            <a:r>
              <a:rPr lang="hu-HU" sz="2000" b="1" dirty="0"/>
              <a:t>emberek, az állatok és növények egészségének és életének védelme</a:t>
            </a:r>
            <a:r>
              <a:rPr lang="hu-HU" sz="2000" dirty="0" smtClean="0"/>
              <a:t>,</a:t>
            </a:r>
          </a:p>
          <a:p>
            <a:pPr lvl="1"/>
            <a:r>
              <a:rPr lang="hu-HU" sz="2000" dirty="0" smtClean="0"/>
              <a:t>(3) </a:t>
            </a:r>
            <a:r>
              <a:rPr lang="hu-HU" sz="2000" dirty="0"/>
              <a:t>a művészi, történelmi vagy régészeti értéket képviselő </a:t>
            </a:r>
            <a:r>
              <a:rPr lang="hu-HU" sz="2000" b="1" dirty="0"/>
              <a:t>nemzeti kincsek védelme </a:t>
            </a:r>
            <a:r>
              <a:rPr lang="hu-HU" sz="2000" dirty="0"/>
              <a:t>vagy az ipari és kereskedelmi tulajdon védelme indokol. </a:t>
            </a:r>
            <a:endParaRPr lang="hu-HU" sz="2000" dirty="0" smtClean="0"/>
          </a:p>
          <a:p>
            <a:r>
              <a:rPr lang="hu-HU" sz="2400" dirty="0" smtClean="0"/>
              <a:t>Ezek </a:t>
            </a:r>
            <a:r>
              <a:rPr lang="hu-HU" sz="2400" dirty="0"/>
              <a:t>a tilalmak és korlátozások azonban nem lehetnek </a:t>
            </a:r>
            <a:r>
              <a:rPr lang="hu-HU" sz="2400" b="1" dirty="0"/>
              <a:t>önkényes megkülönböztetés </a:t>
            </a:r>
            <a:r>
              <a:rPr lang="hu-HU" sz="2400" dirty="0"/>
              <a:t>vagy a tagállamok közötti kereskedelem </a:t>
            </a:r>
            <a:r>
              <a:rPr lang="hu-HU" sz="2400" b="1" dirty="0"/>
              <a:t>rejtett korlátozásának </a:t>
            </a:r>
            <a:r>
              <a:rPr lang="hu-HU" sz="2400" dirty="0"/>
              <a:t>eszközei.</a:t>
            </a:r>
          </a:p>
        </p:txBody>
      </p:sp>
    </p:spTree>
    <p:extLst>
      <p:ext uri="{BB962C8B-B14F-4D97-AF65-F5344CB8AC3E}">
        <p14:creationId xmlns:p14="http://schemas.microsoft.com/office/powerpoint/2010/main" xmlns="" val="29393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Igazoló </a:t>
            </a:r>
            <a:r>
              <a:rPr lang="hu-HU" b="1" dirty="0" smtClean="0">
                <a:solidFill>
                  <a:srgbClr val="C00000"/>
                </a:solidFill>
              </a:rPr>
              <a:t>körülmények (36. cikk)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Furcsa viszony </a:t>
            </a:r>
            <a:r>
              <a:rPr lang="hu-HU" sz="2400" b="1" dirty="0" err="1" smtClean="0"/>
              <a:t>Cassis-ügy</a:t>
            </a:r>
            <a:r>
              <a:rPr lang="hu-HU" sz="2400" b="1" dirty="0" smtClean="0"/>
              <a:t> kényszerítő érdekek </a:t>
            </a:r>
            <a:r>
              <a:rPr lang="hu-HU" sz="2400" dirty="0" smtClean="0"/>
              <a:t>és a </a:t>
            </a:r>
            <a:r>
              <a:rPr lang="hu-HU" sz="2400" b="1" dirty="0" smtClean="0"/>
              <a:t>36. cikk igazoló körülményeivel</a:t>
            </a:r>
            <a:r>
              <a:rPr lang="hu-HU" sz="2400" dirty="0" smtClean="0"/>
              <a:t>, ráadásul átfedés is van (egészségügyi érdekek védelme)</a:t>
            </a:r>
          </a:p>
          <a:p>
            <a:pPr marL="0" indent="0">
              <a:buNone/>
            </a:pPr>
            <a:r>
              <a:rPr lang="hu-HU" sz="2400" dirty="0"/>
              <a:t> 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7714553"/>
              </p:ext>
            </p:extLst>
          </p:nvPr>
        </p:nvGraphicFramePr>
        <p:xfrm>
          <a:off x="0" y="2996952"/>
          <a:ext cx="9144000" cy="375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0149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Cassis-ügy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kényszerítő érdekei</a:t>
                      </a:r>
                      <a:r>
                        <a:rPr lang="hu-HU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hu-H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 cikk igazoló körülményei</a:t>
                      </a:r>
                      <a:endParaRPr lang="hu-H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14727">
                <a:tc>
                  <a:txBody>
                    <a:bodyPr/>
                    <a:lstStyle/>
                    <a:p>
                      <a:pPr marL="342900" indent="-342900" algn="ctr">
                        <a:buAutoNum type="arabicParenBoth"/>
                      </a:pP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Pénzügyi felügyelet hatékonysága </a:t>
                      </a:r>
                    </a:p>
                    <a:p>
                      <a:pPr marL="342900" indent="-342900" algn="ctr">
                        <a:buAutoNum type="arabicParenBoth"/>
                      </a:pP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Közegészség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védelme</a:t>
                      </a:r>
                    </a:p>
                    <a:p>
                      <a:pPr marL="342900" indent="-342900" algn="ctr">
                        <a:buAutoNum type="arabicParenBoth"/>
                      </a:pP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Kereskedelmi ügyletek tisztessége</a:t>
                      </a:r>
                    </a:p>
                    <a:p>
                      <a:pPr marL="342900" indent="-342900" algn="ctr">
                        <a:buAutoNum type="arabicParenBoth"/>
                      </a:pP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Fogyasztók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védelme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hu-H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-kel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összefüggő kényszerítő körülmények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hu-H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 </a:t>
                      </a: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közerkölcs, a közrend, a közbiztonság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lvl="1" algn="ctr"/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az </a:t>
                      </a: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emberek, az állatok és növények egészségének és életének védelme</a:t>
                      </a:r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lvl="1" algn="ctr"/>
                      <a:r>
                        <a:rPr lang="hu-H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hu-H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nemzeti kincsek védelme </a:t>
                      </a:r>
                      <a:endParaRPr lang="hu-H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8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Mennyiségi</a:t>
                      </a:r>
                      <a:r>
                        <a:rPr lang="hu-H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korlátozással azonos hatású intézkedés </a:t>
                      </a:r>
                      <a:endParaRPr lang="hu-H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ÉS</a:t>
                      </a:r>
                    </a:p>
                    <a:p>
                      <a:pPr algn="ctr"/>
                      <a:r>
                        <a:rPr lang="hu-HU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Nem-diszriminatív</a:t>
                      </a:r>
                      <a:endParaRPr lang="hu-H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Mennyiségi</a:t>
                      </a:r>
                      <a:r>
                        <a:rPr lang="hu-H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korlátozással azonos hatású intézkedés </a:t>
                      </a:r>
                    </a:p>
                    <a:p>
                      <a:pPr algn="ctr"/>
                      <a:r>
                        <a:rPr lang="hu-H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Függetlenül diszkriminatív jellegétől, de</a:t>
                      </a:r>
                    </a:p>
                    <a:p>
                      <a:pPr algn="ctr"/>
                      <a:r>
                        <a:rPr lang="hu-H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 LEHET önkényes megkülönböztetés </a:t>
                      </a:r>
                      <a:r>
                        <a:rPr lang="hu-H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vagy a tagállamok közötti kereskedelem </a:t>
                      </a:r>
                      <a:r>
                        <a:rPr lang="hu-H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rejtett korlátozásának </a:t>
                      </a:r>
                      <a:endParaRPr lang="hu-H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Vizsgálati rendszer 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Kérdések sorrendje: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Mennyiségi korlátozás</a:t>
            </a:r>
            <a:r>
              <a:rPr lang="hu-HU" dirty="0" smtClean="0"/>
              <a:t>-e?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Ha korlátozás: </a:t>
            </a:r>
            <a:r>
              <a:rPr lang="hu-HU" b="1" dirty="0" smtClean="0"/>
              <a:t>Kényszerítő érdek </a:t>
            </a:r>
            <a:r>
              <a:rPr lang="hu-HU" dirty="0" smtClean="0"/>
              <a:t>vagy </a:t>
            </a:r>
            <a:r>
              <a:rPr lang="hu-HU" b="1" dirty="0" smtClean="0"/>
              <a:t>igazoló körülmény </a:t>
            </a:r>
            <a:r>
              <a:rPr lang="hu-HU" dirty="0" smtClean="0"/>
              <a:t>van-e?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Ha van: </a:t>
            </a:r>
            <a:r>
              <a:rPr lang="hu-HU" b="1" dirty="0" smtClean="0"/>
              <a:t>szükséges és arányos</a:t>
            </a:r>
            <a:r>
              <a:rPr lang="hu-HU" dirty="0" smtClean="0"/>
              <a:t>-e?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Magyar egészségügyi hatóságok tiltották </a:t>
            </a:r>
            <a:r>
              <a:rPr lang="hu-HU" dirty="0" err="1" smtClean="0"/>
              <a:t>kontaklencsék</a:t>
            </a:r>
            <a:r>
              <a:rPr lang="hu-HU" dirty="0" smtClean="0"/>
              <a:t> nem optikusnál (interneten) forgalmazásától, mert speciális szakértelmet követeltek meg ennek </a:t>
            </a:r>
            <a:r>
              <a:rPr lang="hu-HU" dirty="0" err="1"/>
              <a:t>á</a:t>
            </a:r>
            <a:r>
              <a:rPr lang="hu-HU" dirty="0" err="1" smtClean="0"/>
              <a:t>rúsításához</a:t>
            </a:r>
            <a:r>
              <a:rPr lang="hu-HU" dirty="0" smtClean="0"/>
              <a:t> </a:t>
            </a:r>
          </a:p>
          <a:p>
            <a:r>
              <a:rPr lang="hu-HU" dirty="0" smtClean="0"/>
              <a:t>személyes szaktudás és jelenlét kell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99597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Vizsgálati rendszer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(</a:t>
            </a:r>
            <a:r>
              <a:rPr lang="hu-HU" b="1" dirty="0" err="1" smtClean="0">
                <a:solidFill>
                  <a:srgbClr val="C00000"/>
                </a:solidFill>
              </a:rPr>
              <a:t>Ker-Optika-ügy</a:t>
            </a:r>
            <a:r>
              <a:rPr lang="hu-HU" b="1" dirty="0" smtClean="0">
                <a:solidFill>
                  <a:srgbClr val="C00000"/>
                </a:solidFill>
              </a:rPr>
              <a:t>, C-108/09) 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1600200"/>
            <a:ext cx="8455968" cy="5257800"/>
          </a:xfrm>
        </p:spPr>
        <p:txBody>
          <a:bodyPr/>
          <a:lstStyle/>
          <a:p>
            <a:r>
              <a:rPr lang="hu-HU" dirty="0" smtClean="0"/>
              <a:t>Kérdések sorrendje tilalomnál:</a:t>
            </a:r>
          </a:p>
          <a:p>
            <a:pPr marL="0" indent="0" defTabSz="628650">
              <a:buNone/>
            </a:pPr>
            <a:r>
              <a:rPr lang="hu-HU" dirty="0" smtClean="0"/>
              <a:t>	Mennyiségi korlátozás-e?: Igen</a:t>
            </a:r>
          </a:p>
          <a:p>
            <a:pPr marL="0" indent="0" defTabSz="628650">
              <a:buNone/>
            </a:pPr>
            <a:r>
              <a:rPr lang="hu-HU" dirty="0" smtClean="0"/>
              <a:t>	Ha korlátozás: Kényszerítő érdek vagy igazoló körülmény van-e?: </a:t>
            </a:r>
            <a:r>
              <a:rPr lang="hu-HU" dirty="0" err="1" smtClean="0"/>
              <a:t>Fogy.véd</a:t>
            </a:r>
            <a:r>
              <a:rPr lang="hu-HU" dirty="0" smtClean="0"/>
              <a:t>. + közegészségügy</a:t>
            </a:r>
          </a:p>
          <a:p>
            <a:pPr marL="0" indent="0" defTabSz="628650">
              <a:buNone/>
            </a:pPr>
            <a:r>
              <a:rPr lang="hu-HU" dirty="0" smtClean="0"/>
              <a:t>	Ha van: szükséges és arányos-e?</a:t>
            </a:r>
          </a:p>
          <a:p>
            <a:pPr marL="0" indent="0" defTabSz="628650">
              <a:buNone/>
            </a:pPr>
            <a:r>
              <a:rPr lang="hu-HU" sz="2400" b="1" dirty="0" smtClean="0"/>
              <a:t>Aránytalanság</a:t>
            </a:r>
            <a:r>
              <a:rPr lang="hu-HU" sz="2400" dirty="0" smtClean="0"/>
              <a:t> mert (1) megelőző vizsgálatok optikusi üzleten kívül is (2) szaküzletben </a:t>
            </a:r>
            <a:r>
              <a:rPr lang="hu-HU" sz="2400" dirty="0" err="1" smtClean="0"/>
              <a:t>sics</a:t>
            </a:r>
            <a:r>
              <a:rPr lang="hu-HU" sz="2400" dirty="0" smtClean="0"/>
              <a:t> kötelező tanácsadás (3) interneten is lehetséges interaktív tanácsadás (4) tapasztaltabb használónál szükségtelen (5) állam kötelezheti kiterjedtebb </a:t>
            </a:r>
            <a:r>
              <a:rPr lang="hu-HU" sz="2400" dirty="0" err="1" smtClean="0"/>
              <a:t>fogy.véd-re</a:t>
            </a:r>
            <a:r>
              <a:rPr lang="hu-HU" sz="2400" dirty="0" smtClean="0"/>
              <a:t> gazdasági szereplőket 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541" y="2204864"/>
            <a:ext cx="448053" cy="51206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809528"/>
            <a:ext cx="448053" cy="51206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3926253"/>
            <a:ext cx="442299" cy="442299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747321"/>
            <a:ext cx="1525141" cy="91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87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Szubszidiaritás (36. cikk)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A 34. és a 35. cikk alkalmazása csak akkor lehetséges, </a:t>
            </a:r>
            <a:r>
              <a:rPr lang="hu-HU" sz="2800" b="1" dirty="0"/>
              <a:t>ha nem esik harmonizált jogterületre a kérdéses </a:t>
            </a:r>
            <a:r>
              <a:rPr lang="hu-HU" sz="2800" b="1" dirty="0" smtClean="0"/>
              <a:t>intézkedés/korlátozás </a:t>
            </a:r>
            <a:r>
              <a:rPr lang="hu-HU" sz="2800" dirty="0" smtClean="0"/>
              <a:t>(ld. </a:t>
            </a:r>
            <a:r>
              <a:rPr lang="hu-HU" sz="2800" dirty="0" err="1" smtClean="0"/>
              <a:t>Lidl</a:t>
            </a:r>
            <a:r>
              <a:rPr lang="hu-HU" sz="2800" dirty="0" smtClean="0"/>
              <a:t> </a:t>
            </a:r>
            <a:r>
              <a:rPr lang="hu-HU" sz="2800" dirty="0" err="1" smtClean="0"/>
              <a:t>Mo</a:t>
            </a:r>
            <a:r>
              <a:rPr lang="hu-HU" sz="2800" dirty="0" smtClean="0"/>
              <a:t>. C-132/08 – </a:t>
            </a:r>
            <a:r>
              <a:rPr lang="hu-HU" sz="2800" dirty="0" err="1" smtClean="0"/>
              <a:t>rádióberendezések</a:t>
            </a:r>
            <a:r>
              <a:rPr lang="hu-HU" sz="2800" dirty="0" smtClean="0"/>
              <a:t> forgalmazása)</a:t>
            </a:r>
            <a:endParaRPr lang="hu-HU" sz="2800" dirty="0"/>
          </a:p>
        </p:txBody>
      </p:sp>
      <p:cxnSp>
        <p:nvCxnSpPr>
          <p:cNvPr id="6" name="Egyenes összekötő nyíllal 5"/>
          <p:cNvCxnSpPr/>
          <p:nvPr/>
        </p:nvCxnSpPr>
        <p:spPr>
          <a:xfrm flipH="1">
            <a:off x="2771800" y="3573016"/>
            <a:ext cx="1368155" cy="432048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5004048" y="3573016"/>
            <a:ext cx="1296144" cy="432048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kerekített téglalap 12"/>
          <p:cNvSpPr/>
          <p:nvPr/>
        </p:nvSpPr>
        <p:spPr>
          <a:xfrm>
            <a:off x="971600" y="4005065"/>
            <a:ext cx="244827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4788024" y="4005065"/>
            <a:ext cx="3240360" cy="761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004048" y="4212163"/>
            <a:ext cx="3308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nem harmonizált jogterület</a:t>
            </a:r>
            <a:endParaRPr lang="hu-HU" sz="1600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971600" y="4212163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dirty="0"/>
              <a:t>kérdéses </a:t>
            </a:r>
            <a:r>
              <a:rPr lang="hu-HU" b="0" dirty="0" smtClean="0"/>
              <a:t>intézkedés/korlátozás </a:t>
            </a:r>
            <a:r>
              <a:rPr lang="hu-HU" dirty="0" smtClean="0"/>
              <a:t>harmonizált jogterület</a:t>
            </a:r>
            <a:endParaRPr lang="hu-HU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937915" y="5350508"/>
            <a:ext cx="244827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5184068" y="5399874"/>
            <a:ext cx="244827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4" name="Egyenes összekötő nyíllal 13"/>
          <p:cNvCxnSpPr>
            <a:stCxn id="15" idx="2"/>
            <a:endCxn id="12" idx="0"/>
          </p:cNvCxnSpPr>
          <p:nvPr/>
        </p:nvCxnSpPr>
        <p:spPr>
          <a:xfrm>
            <a:off x="6408204" y="4766161"/>
            <a:ext cx="0" cy="633713"/>
          </a:xfrm>
          <a:prstGeom prst="straightConnector1">
            <a:avLst/>
          </a:prstGeom>
          <a:ln w="6032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5220072" y="551409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Árúk szabad mozgása szerinti megítélés</a:t>
            </a:r>
            <a:endParaRPr lang="hu-HU" sz="20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971600" y="539987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harmonizált jogterület szerinti megítélés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248770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Fejlődési fokozatok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1. lépés: szabadkereskedelmi övezet</a:t>
            </a:r>
            <a:r>
              <a:rPr lang="hu-HU" dirty="0"/>
              <a:t> </a:t>
            </a:r>
            <a:r>
              <a:rPr lang="hu-HU" dirty="0" smtClean="0"/>
              <a:t>(résztvevő államok egymás közt nem alkalmaznak vámokat)</a:t>
            </a:r>
          </a:p>
          <a:p>
            <a:r>
              <a:rPr lang="hu-HU" b="1" dirty="0" smtClean="0"/>
              <a:t>2 lépés: vámunió</a:t>
            </a:r>
            <a:r>
              <a:rPr lang="hu-HU" dirty="0" smtClean="0"/>
              <a:t>, ami  1. lépés + egységes vámpolitika 3. államokkal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3. lépés: közös piac </a:t>
            </a:r>
            <a:r>
              <a:rPr lang="hu-HU" dirty="0" smtClean="0"/>
              <a:t>(2. lépés + 4 tényező szabad mozgása + közös politika adott területeken (agrár- kereskedelempolitika)</a:t>
            </a:r>
          </a:p>
          <a:p>
            <a:r>
              <a:rPr lang="hu-HU" b="1" dirty="0" smtClean="0"/>
              <a:t>4. lépés: belső piac </a:t>
            </a:r>
            <a:r>
              <a:rPr lang="hu-HU" dirty="0" smtClean="0"/>
              <a:t>(megvalósult szabad mozgás 4 tényezőnél határok nélküli piaci térségben)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94678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Fejlődési fokozatok és a mai helyzet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b="1" dirty="0" smtClean="0"/>
              <a:t>GMU (gazdasági és monetáris unió) – </a:t>
            </a:r>
            <a:r>
              <a:rPr lang="hu-HU" dirty="0" smtClean="0"/>
              <a:t>közös pénz használata </a:t>
            </a:r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Ma már </a:t>
            </a:r>
            <a:r>
              <a:rPr lang="hu-HU" b="1" dirty="0"/>
              <a:t>pozitív integráció</a:t>
            </a:r>
            <a:r>
              <a:rPr lang="hu-HU" dirty="0"/>
              <a:t>, amely a Szerződések tilalmi rendelkezései mellett előtérbe helyezi a harmonizált szabályoknak másodlagos jogforrásokban</a:t>
            </a:r>
          </a:p>
        </p:txBody>
      </p:sp>
    </p:spTree>
    <p:extLst>
      <p:ext uri="{BB962C8B-B14F-4D97-AF65-F5344CB8AC3E}">
        <p14:creationId xmlns:p14="http://schemas.microsoft.com/office/powerpoint/2010/main" xmlns="" val="47792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Fejlődési fokozatok és a mai helyzet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1985: Váltás tulajdonképpen </a:t>
            </a:r>
            <a:r>
              <a:rPr lang="hu-HU" sz="2800" b="1" dirty="0" smtClean="0"/>
              <a:t>Egységes Európai Okmány pozitív integráció </a:t>
            </a:r>
            <a:r>
              <a:rPr lang="hu-HU" sz="2800" dirty="0" smtClean="0"/>
              <a:t>előtérbe helyezésével</a:t>
            </a:r>
          </a:p>
          <a:p>
            <a:pPr algn="just"/>
            <a:r>
              <a:rPr lang="hu-HU" sz="2800" dirty="0" smtClean="0"/>
              <a:t>1993: egyfajta ellenreakcióként megjelenik </a:t>
            </a:r>
            <a:r>
              <a:rPr lang="hu-HU" sz="2800" b="1" dirty="0" smtClean="0"/>
              <a:t>szubszidiaritás és arányosság követelménye Maastrichti Szerződéssel</a:t>
            </a:r>
          </a:p>
          <a:p>
            <a:pPr algn="just"/>
            <a:r>
              <a:rPr lang="hu-HU" sz="2800" b="1" dirty="0" smtClean="0"/>
              <a:t>2002: Euró megjelenése </a:t>
            </a:r>
            <a:r>
              <a:rPr lang="hu-HU" sz="2800" dirty="0" smtClean="0"/>
              <a:t>legfontosabb integrációs lépés utóbbi húsz évben +</a:t>
            </a:r>
          </a:p>
          <a:p>
            <a:pPr algn="just"/>
            <a:r>
              <a:rPr lang="hu-HU" sz="2800" dirty="0" smtClean="0"/>
              <a:t>2009-11: Lisszaboni Szerződés (</a:t>
            </a:r>
            <a:r>
              <a:rPr lang="hu-HU" sz="2800" b="1" dirty="0" smtClean="0"/>
              <a:t>nemzeti parlamentek megerősített szerepe</a:t>
            </a:r>
            <a:r>
              <a:rPr lang="hu-HU" sz="2800" dirty="0" smtClean="0"/>
              <a:t>) + </a:t>
            </a:r>
            <a:r>
              <a:rPr lang="hu-HU" sz="2800" b="1" dirty="0" smtClean="0"/>
              <a:t>GMU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5455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Fejlődési fokozatok 2.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 smtClean="0"/>
              <a:t>Legtöbb esetben először </a:t>
            </a:r>
            <a:r>
              <a:rPr lang="hu-HU" sz="2800" b="1" dirty="0" smtClean="0"/>
              <a:t>negatív integrációs követelmények megjelentek Szerződésekben</a:t>
            </a:r>
          </a:p>
          <a:p>
            <a:pPr algn="just"/>
            <a:r>
              <a:rPr lang="hu-HU" sz="2800" b="1" dirty="0" smtClean="0"/>
              <a:t>Közrendi klauzulák által megengedett kivételek</a:t>
            </a:r>
          </a:p>
          <a:p>
            <a:pPr algn="just"/>
            <a:r>
              <a:rPr lang="hu-HU" sz="2800" b="1" dirty="0" smtClean="0"/>
              <a:t>Szubszidiaritás</a:t>
            </a:r>
          </a:p>
          <a:p>
            <a:pPr marL="0" indent="0" algn="just">
              <a:buNone/>
            </a:pPr>
            <a:endParaRPr lang="hu-HU" sz="2800" b="1" dirty="0" smtClean="0"/>
          </a:p>
          <a:p>
            <a:pPr algn="just"/>
            <a:r>
              <a:rPr lang="hu-HU" sz="2800" dirty="0" smtClean="0"/>
              <a:t>Bírói jogfejlesztés és további integráció eredményeként megindult </a:t>
            </a:r>
            <a:r>
              <a:rPr lang="hu-HU" sz="2800" b="1" dirty="0" smtClean="0"/>
              <a:t>pozitív integráció (másodlagos jogforrások előtérben)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6171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Fejlődési fokozatok és a mai helyzet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3000" dirty="0" err="1" smtClean="0"/>
              <a:t>EUSz</a:t>
            </a:r>
            <a:r>
              <a:rPr lang="hu-HU" sz="3000" dirty="0" smtClean="0"/>
              <a:t>. 3</a:t>
            </a:r>
            <a:r>
              <a:rPr lang="hu-HU" sz="3000" dirty="0"/>
              <a:t>. </a:t>
            </a:r>
            <a:r>
              <a:rPr lang="hu-HU" sz="3000" dirty="0" smtClean="0"/>
              <a:t>cikk </a:t>
            </a:r>
            <a:r>
              <a:rPr lang="hu-HU" sz="3000" dirty="0"/>
              <a:t>(3) bekezdése: </a:t>
            </a:r>
            <a:r>
              <a:rPr lang="hu-HU" sz="3000" dirty="0" smtClean="0"/>
              <a:t>„Az </a:t>
            </a:r>
            <a:r>
              <a:rPr lang="hu-HU" sz="3000" dirty="0"/>
              <a:t>Unió egy </a:t>
            </a:r>
            <a:r>
              <a:rPr lang="hu-HU" sz="3000" b="1" dirty="0"/>
              <a:t>belső piacot </a:t>
            </a:r>
            <a:r>
              <a:rPr lang="hu-HU" sz="3000" dirty="0"/>
              <a:t>hoz létre. Az Unió Európa </a:t>
            </a:r>
            <a:r>
              <a:rPr lang="hu-HU" sz="3000" b="1" dirty="0"/>
              <a:t>fenntartható fejlődéséért </a:t>
            </a:r>
            <a:r>
              <a:rPr lang="hu-HU" sz="3000" dirty="0"/>
              <a:t>munkálkodik, amely olyan </a:t>
            </a:r>
            <a:r>
              <a:rPr lang="hu-HU" sz="3000" b="1" dirty="0" smtClean="0"/>
              <a:t>kiegyensúlyozott gazdasági növekedésen, árstabilitáson és magas versenyképességű, teljes foglalkoztatottságot és társadalmi haladást célul kitűző szociális piacgazdaságon </a:t>
            </a:r>
            <a:r>
              <a:rPr lang="hu-HU" sz="3000" dirty="0" smtClean="0"/>
              <a:t>alapul</a:t>
            </a:r>
            <a:r>
              <a:rPr lang="hu-HU" sz="3000" dirty="0"/>
              <a:t>, amely a </a:t>
            </a:r>
            <a:r>
              <a:rPr lang="hu-HU" sz="3000" b="1" dirty="0"/>
              <a:t>környezet minőségének </a:t>
            </a:r>
            <a:r>
              <a:rPr lang="hu-HU" sz="3000" b="1" dirty="0" smtClean="0"/>
              <a:t>magas </a:t>
            </a:r>
            <a:r>
              <a:rPr lang="hu-HU" sz="3000" b="1" dirty="0"/>
              <a:t>fokú védelmével és </a:t>
            </a:r>
            <a:r>
              <a:rPr lang="hu-HU" sz="3000" b="1" dirty="0" smtClean="0"/>
              <a:t>javításával </a:t>
            </a:r>
            <a:r>
              <a:rPr lang="hu-HU" sz="3000" b="1" dirty="0"/>
              <a:t>párosul</a:t>
            </a:r>
            <a:r>
              <a:rPr lang="hu-HU" sz="3000" dirty="0"/>
              <a:t>. Az Unió elősegíti </a:t>
            </a:r>
            <a:r>
              <a:rPr lang="hu-HU" sz="3000" dirty="0" smtClean="0"/>
              <a:t>a </a:t>
            </a:r>
            <a:r>
              <a:rPr lang="hu-HU" sz="3000" b="1" dirty="0" smtClean="0"/>
              <a:t>tudományos és műszaki haladást</a:t>
            </a:r>
            <a:r>
              <a:rPr lang="hu-HU" sz="3000" dirty="0" smtClean="0"/>
              <a:t>.” </a:t>
            </a:r>
            <a:endParaRPr lang="hu-HU" sz="3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125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EU vs. tagállamok hatáskörei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3000" dirty="0" err="1" smtClean="0"/>
              <a:t>EUMSz</a:t>
            </a:r>
            <a:r>
              <a:rPr lang="hu-HU" sz="3000" dirty="0" smtClean="0"/>
              <a:t>. </a:t>
            </a:r>
            <a:endParaRPr lang="hu-HU" dirty="0"/>
          </a:p>
          <a:p>
            <a:r>
              <a:rPr lang="hu-HU" dirty="0"/>
              <a:t>Az EU a belső piac területén a tagállamokkal megosztott hatáskörrel rendelkezik (4. cikk), kivéve a belső piac működéséhez szükséges versenyszabályok, ahol hatásköre kizárólagos (3. cikk) </a:t>
            </a:r>
            <a:endParaRPr lang="hu-HU" dirty="0" smtClean="0"/>
          </a:p>
          <a:p>
            <a:r>
              <a:rPr lang="hu-HU" dirty="0" smtClean="0"/>
              <a:t>Tilos </a:t>
            </a:r>
            <a:r>
              <a:rPr lang="hu-HU" dirty="0"/>
              <a:t>az állampolgárság alapján történő megkülönböztetés (18. cikk) 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15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C00000"/>
                </a:solidFill>
              </a:rPr>
              <a:t>Alapszabadságok a Szerződésekben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sz="2800" dirty="0"/>
          </a:p>
          <a:p>
            <a:r>
              <a:rPr lang="hu-HU" sz="2800" dirty="0"/>
              <a:t>Áruk szabad mozgása (28-37. cikk) (vámunió, vámügyi együttműködés, mennyiségi korlátozások) </a:t>
            </a:r>
          </a:p>
          <a:p>
            <a:r>
              <a:rPr lang="hu-HU" sz="2800" dirty="0" smtClean="0"/>
              <a:t>Személyek </a:t>
            </a:r>
            <a:r>
              <a:rPr lang="hu-HU" sz="2800" dirty="0"/>
              <a:t>szabad mozgása (</a:t>
            </a:r>
            <a:r>
              <a:rPr lang="hu-HU" sz="2800" dirty="0" smtClean="0"/>
              <a:t>45-49. </a:t>
            </a:r>
            <a:r>
              <a:rPr lang="hu-HU" sz="2800" dirty="0"/>
              <a:t>cikk) (</a:t>
            </a:r>
            <a:r>
              <a:rPr lang="hu-HU" sz="2800" dirty="0" smtClean="0"/>
              <a:t>munkavállalók</a:t>
            </a:r>
            <a:r>
              <a:rPr lang="hu-HU" sz="2800" dirty="0"/>
              <a:t> </a:t>
            </a:r>
            <a:r>
              <a:rPr lang="hu-HU" sz="2800" dirty="0" smtClean="0"/>
              <a:t>+ uniós polgárok) </a:t>
            </a:r>
            <a:endParaRPr lang="hu-HU" sz="2800" dirty="0"/>
          </a:p>
          <a:p>
            <a:r>
              <a:rPr lang="hu-HU" sz="2800" dirty="0" smtClean="0"/>
              <a:t>Szolgáltatások </a:t>
            </a:r>
            <a:r>
              <a:rPr lang="hu-HU" sz="2800" dirty="0"/>
              <a:t>szabad </a:t>
            </a:r>
            <a:r>
              <a:rPr lang="hu-HU" sz="2800" dirty="0" smtClean="0"/>
              <a:t>mozgása + letelepedés (49-62.  cikk) </a:t>
            </a:r>
            <a:endParaRPr lang="hu-HU" sz="2800" dirty="0"/>
          </a:p>
          <a:p>
            <a:r>
              <a:rPr lang="hu-HU" sz="2800" dirty="0" smtClean="0"/>
              <a:t>Tőke </a:t>
            </a:r>
            <a:r>
              <a:rPr lang="hu-HU" sz="2800" dirty="0"/>
              <a:t>szabad mozgása (63-66. cikk) 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842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1591</Words>
  <Application>Microsoft Office PowerPoint</Application>
  <PresentationFormat>Diavetítés a képernyőre (4:3 oldalarány)</PresentationFormat>
  <Paragraphs>247</Paragraphs>
  <Slides>26</Slides>
  <Notes>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Office-téma</vt:lpstr>
      <vt:lpstr>1. dia</vt:lpstr>
      <vt:lpstr>Belső piac, mint integráció alapja</vt:lpstr>
      <vt:lpstr>Fejlődési fokozatok</vt:lpstr>
      <vt:lpstr>Fejlődési fokozatok és a mai helyzet</vt:lpstr>
      <vt:lpstr>Fejlődési fokozatok és a mai helyzet</vt:lpstr>
      <vt:lpstr>Fejlődési fokozatok 2.</vt:lpstr>
      <vt:lpstr>Fejlődési fokozatok és a mai helyzet</vt:lpstr>
      <vt:lpstr>EU vs. tagállamok hatáskörei</vt:lpstr>
      <vt:lpstr>Alapszabadságok a Szerződésekben</vt:lpstr>
      <vt:lpstr>10. dia</vt:lpstr>
      <vt:lpstr>Árúk szabad mozgása</vt:lpstr>
      <vt:lpstr>Vám és azzal azonos hatású díj</vt:lpstr>
      <vt:lpstr>Vám és azzal azonos hatású díj</vt:lpstr>
      <vt:lpstr>Vám és azzal azonos hatású díj</vt:lpstr>
      <vt:lpstr>Mennyiségi korlátozások  tilalma</vt:lpstr>
      <vt:lpstr>Mennyiségi korlátozások tilalma</vt:lpstr>
      <vt:lpstr>Desonville-formula (8/74)</vt:lpstr>
      <vt:lpstr>Cassis de Dijon-ügy (120/78. sz. ügy)</vt:lpstr>
      <vt:lpstr>EUMSz. 114-118. cikkei</vt:lpstr>
      <vt:lpstr>Próbajogeset </vt:lpstr>
      <vt:lpstr>Keck-ügy (C-267-268/91)</vt:lpstr>
      <vt:lpstr>Igazoló körülmények (36. cikk)</vt:lpstr>
      <vt:lpstr>Igazoló körülmények (36. cikk)</vt:lpstr>
      <vt:lpstr>Vizsgálati rendszer </vt:lpstr>
      <vt:lpstr>Vizsgálati rendszer  (Ker-Optika-ügy, C-108/09) </vt:lpstr>
      <vt:lpstr>Szubszidiaritás (36. cikk)</vt:lpstr>
    </vt:vector>
  </TitlesOfParts>
  <Company>NKE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eloado</dc:creator>
  <cp:lastModifiedBy>Windows-felhasználó</cp:lastModifiedBy>
  <cp:revision>3</cp:revision>
  <dcterms:created xsi:type="dcterms:W3CDTF">2017-03-11T07:52:21Z</dcterms:created>
  <dcterms:modified xsi:type="dcterms:W3CDTF">2018-11-04T17:28:38Z</dcterms:modified>
</cp:coreProperties>
</file>